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embedTrueTypeFonts="1" saveSubsetFonts="1" autoCompressPictures="0">
  <p:sldMasterIdLst>
    <p:sldMasterId id="2147483649" r:id="rId1"/>
  </p:sldMasterIdLst>
  <p:notesMasterIdLst>
    <p:notesMasterId r:id="rId3"/>
  </p:notesMasterIdLst>
  <p:sldIdLst>
    <p:sldId id="271" r:id="rId2"/>
  </p:sldIdLst>
  <p:sldSz cx="24384000" cy="13716000"/>
  <p:notesSz cx="6858000" cy="9144000"/>
  <p:embeddedFontLst>
    <p:embeddedFont>
      <p:font typeface="Helvetica Neue" panose="020B0604020202020204" charset="0"/>
      <p:regular r:id="rId4"/>
      <p:bold r:id="rId5"/>
      <p:italic r:id="rId6"/>
      <p:boldItalic r:id="rId7"/>
    </p:embeddedFont>
    <p:embeddedFont>
      <p:font typeface="Roboto Condensed" panose="02000000000000000000" pitchFamily="2" charset="0"/>
      <p:regular r:id="rId8"/>
      <p:bold r:id="rId9"/>
      <p:italic r:id="rId10"/>
      <p:boldItalic r:id="rId11"/>
    </p:embeddedFont>
    <p:embeddedFont>
      <p:font typeface="Ubuntu" panose="020B0504030602030204" pitchFamily="34" charset="0"/>
      <p:regular r:id="rId12"/>
      <p:bold r:id="rId13"/>
      <p:italic r:id="rId14"/>
      <p:boldItalic r:id="rId1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F33DA38A-7F5E-4A53-BCD2-94A80E42371B}">
  <a:tblStyle styleId="{F33DA38A-7F5E-4A53-BCD2-94A80E42371B}" styleName="Table_0">
    <a:wholeTbl>
      <a:tcTxStyle b="off" i="off">
        <a:font>
          <a:latin typeface="Avenir Next Medium"/>
          <a:ea typeface="Avenir Next Medium"/>
          <a:cs typeface="Avenir Next Medium"/>
        </a:font>
        <a:srgbClr val="5B5854"/>
      </a:tcTxStyle>
      <a:tcStyle>
        <a:tcBdr>
          <a:left>
            <a:ln w="25400" cap="flat" cmpd="sng">
              <a:solidFill>
                <a:srgbClr val="5B5854"/>
              </a:solidFill>
              <a:prstDash val="dashDot"/>
              <a:round/>
              <a:headEnd type="none" w="sm" len="sm"/>
              <a:tailEnd type="none" w="sm" len="sm"/>
            </a:ln>
          </a:left>
          <a:right>
            <a:ln w="25400" cap="flat" cmpd="sng">
              <a:solidFill>
                <a:srgbClr val="5B5854"/>
              </a:solidFill>
              <a:prstDash val="dashDot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25400" cap="flat" cmpd="sng">
              <a:solidFill>
                <a:srgbClr val="5B5854"/>
              </a:solidFill>
              <a:prstDash val="dashDot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wholeTbl>
    <a:band1H>
      <a:tcTxStyle/>
      <a:tcStyle>
        <a:tcBdr/>
      </a:tcStyle>
    </a:band1H>
    <a:band2H>
      <a:tcTxStyle b="off" i="off"/>
      <a:tcStyle>
        <a:tcBdr/>
        <a:fill>
          <a:solidFill>
            <a:srgbClr val="FFFFFF">
              <a:alpha val="16862"/>
            </a:srgbClr>
          </a:solidFill>
        </a:fill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381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809E35">
              <a:alpha val="9803"/>
            </a:srgbClr>
          </a:solidFill>
        </a:fill>
      </a:tcStyle>
    </a:firstCol>
    <a:la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381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FFFFF">
              <a:alpha val="0"/>
            </a:srgbClr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venir Next Demi Bold"/>
          <a:ea typeface="Avenir Next Demi Bold"/>
          <a:cs typeface="Avenir Next Demi Bold"/>
        </a:font>
        <a:srgbClr val="5B5854"/>
      </a:tcTxStyle>
      <a:tcStyle>
        <a:tcBdr>
          <a:left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381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5B5854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619E5C">
              <a:alpha val="14901"/>
            </a:srgbClr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798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5.fntdata"/><Relationship Id="rId13" Type="http://schemas.openxmlformats.org/officeDocument/2006/relationships/font" Target="fonts/font10.fntdata"/><Relationship Id="rId1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font" Target="fonts/font4.fntdata"/><Relationship Id="rId12" Type="http://schemas.openxmlformats.org/officeDocument/2006/relationships/font" Target="fonts/font9.fntdata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3.fntdata"/><Relationship Id="rId11" Type="http://schemas.openxmlformats.org/officeDocument/2006/relationships/font" Target="fonts/font8.fntdata"/><Relationship Id="rId5" Type="http://schemas.openxmlformats.org/officeDocument/2006/relationships/font" Target="fonts/font2.fntdata"/><Relationship Id="rId15" Type="http://schemas.openxmlformats.org/officeDocument/2006/relationships/font" Target="fonts/font12.fntdata"/><Relationship Id="rId10" Type="http://schemas.openxmlformats.org/officeDocument/2006/relationships/font" Target="fonts/font7.fntdata"/><Relationship Id="rId19" Type="http://schemas.openxmlformats.org/officeDocument/2006/relationships/tableStyles" Target="tableStyles.xml"/><Relationship Id="rId4" Type="http://schemas.openxmlformats.org/officeDocument/2006/relationships/font" Target="fonts/font1.fntdata"/><Relationship Id="rId9" Type="http://schemas.openxmlformats.org/officeDocument/2006/relationships/font" Target="fonts/font6.fntdata"/><Relationship Id="rId14" Type="http://schemas.openxmlformats.org/officeDocument/2006/relationships/font" Target="fonts/font11.fntdata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200" b="0" i="0" u="none" strike="noStrike" cap="none">
                <a:latin typeface="Merriweather Sans"/>
                <a:ea typeface="Merriweather Sans"/>
                <a:cs typeface="Merriweather Sans"/>
                <a:sym typeface="Merriweather Sa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4" name="Google Shape;574;p16:notes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75" name="Google Shape;575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ster" type="title">
  <p:cSld name="TITL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8" name="Google Shape;578;p18"/>
          <p:cNvSpPr/>
          <p:nvPr/>
        </p:nvSpPr>
        <p:spPr>
          <a:xfrm>
            <a:off x="6439207" y="488696"/>
            <a:ext cx="11493501" cy="7879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ctr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400"/>
              <a:buFont typeface="Ubuntu"/>
              <a:buNone/>
            </a:pPr>
            <a:r>
              <a:rPr lang="en-US" sz="6400" b="0" i="0" u="none" strike="noStrike" cap="none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S.W.O.T </a:t>
            </a:r>
            <a:r>
              <a:rPr lang="ru-RU" sz="6400" b="0" i="0" u="none" strike="noStrike" cap="none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анализ </a:t>
            </a:r>
            <a:r>
              <a:rPr lang="en-GB" sz="6400" b="0" i="0" u="none" strike="noStrike" cap="none" dirty="0">
                <a:solidFill>
                  <a:schemeClr val="dk1"/>
                </a:solidFill>
                <a:latin typeface="Ubuntu"/>
                <a:ea typeface="Ubuntu"/>
                <a:cs typeface="Ubuntu"/>
                <a:sym typeface="Ubuntu"/>
              </a:rPr>
              <a:t>Apple</a:t>
            </a:r>
            <a:endParaRPr dirty="0"/>
          </a:p>
        </p:txBody>
      </p:sp>
      <p:sp>
        <p:nvSpPr>
          <p:cNvPr id="579" name="Google Shape;579;p18"/>
          <p:cNvSpPr/>
          <p:nvPr/>
        </p:nvSpPr>
        <p:spPr>
          <a:xfrm>
            <a:off x="3783360" y="2494716"/>
            <a:ext cx="7899176" cy="41438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Инновационные продукты и бренд: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 Apple была первой, кто представил многие из самых инновационных продуктов, а также разработал и улучшил технологии. Творческая линейка продуктов Apple была одной из основных сильных сторон компании на протяжении многих лет и имеет историю выпуска хитовых продуктов, которые продолжают оставаться самой сильной стороной компании. </a:t>
            </a:r>
          </a:p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Стратегия дистрибуции Apple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: Стратегия дистрибуции Apple включает в себя 470 точек в 17 странах. Он также продает через торговых партнеров и высококлассные розничные магазины. Apple Genius Bar был создан для быстрого решения проблем клиентов с розничными точками Apple (Bhasin, 2020).</a:t>
            </a:r>
          </a:p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Маржа прибыли: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 Одним из ключевых преимуществ Apple является прибыль , которую она имеет по сравнению со своими продуктами. Apple сохраняет большую прибыль для себя, будучи лучшей в исследованиях, разработках и брендинге (Bhasin, 2020).</a:t>
            </a:r>
          </a:p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Лидерство: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 Из основных элементов Apple и лидер также является известной фигурой в технологической отрасли. Он является примером для всех маркетологов из-за того, как он вел свой собственный народ и нес свою жизнь и бренд Apple с собой. После своей смерти в 2011 году Тим Кук возглавил Apple, а также продемонстрировал свой гений в расширении компании (Bhasin, 2020).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B8C60128-45B1-0476-A654-45AFF17DDC61}"/>
              </a:ext>
            </a:extLst>
          </p:cNvPr>
          <p:cNvGrpSpPr/>
          <p:nvPr/>
        </p:nvGrpSpPr>
        <p:grpSpPr>
          <a:xfrm>
            <a:off x="608122" y="2067626"/>
            <a:ext cx="2781300" cy="2692400"/>
            <a:chOff x="608122" y="1665290"/>
            <a:chExt cx="2781300" cy="2692400"/>
          </a:xfrm>
        </p:grpSpPr>
        <p:sp>
          <p:nvSpPr>
            <p:cNvPr id="577" name="Google Shape;577;p18"/>
            <p:cNvSpPr/>
            <p:nvPr/>
          </p:nvSpPr>
          <p:spPr>
            <a:xfrm>
              <a:off x="608122" y="1665290"/>
              <a:ext cx="2781300" cy="2692400"/>
            </a:xfrm>
            <a:prstGeom prst="rect">
              <a:avLst/>
            </a:prstGeom>
            <a:solidFill>
              <a:schemeClr val="dk2"/>
            </a:solidFill>
            <a:ln w="127000" cap="flat" cmpd="sng">
              <a:solidFill>
                <a:schemeClr val="accent6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5600"/>
                <a:buFont typeface="Helvetica Neue Light"/>
                <a:buNone/>
              </a:pPr>
              <a:endParaRPr sz="5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84" name="Google Shape;584;p18"/>
            <p:cNvSpPr/>
            <p:nvPr/>
          </p:nvSpPr>
          <p:spPr>
            <a:xfrm>
              <a:off x="1457583" y="1869557"/>
              <a:ext cx="1079501" cy="21544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0"/>
                <a:buFont typeface="Ubuntu"/>
                <a:buNone/>
              </a:pPr>
              <a:r>
                <a:rPr lang="en-US" sz="14000" b="1" i="0" u="none" strike="noStrike" cap="none" dirty="0">
                  <a:solidFill>
                    <a:srgbClr val="FFFFFF"/>
                  </a:solidFill>
                  <a:latin typeface="Ubuntu"/>
                  <a:ea typeface="Ubuntu"/>
                  <a:cs typeface="Ubuntu"/>
                  <a:sym typeface="Ubuntu"/>
                </a:rPr>
                <a:t>S</a:t>
              </a:r>
              <a:endParaRPr dirty="0"/>
            </a:p>
          </p:txBody>
        </p: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3A699D05-D601-78B6-FFED-FC603B9777A5}"/>
              </a:ext>
            </a:extLst>
          </p:cNvPr>
          <p:cNvGrpSpPr/>
          <p:nvPr/>
        </p:nvGrpSpPr>
        <p:grpSpPr>
          <a:xfrm>
            <a:off x="12833096" y="2067626"/>
            <a:ext cx="2781300" cy="2692400"/>
            <a:chOff x="12833096" y="1790700"/>
            <a:chExt cx="2781300" cy="2692400"/>
          </a:xfrm>
        </p:grpSpPr>
        <p:sp>
          <p:nvSpPr>
            <p:cNvPr id="591" name="Google Shape;591;p18"/>
            <p:cNvSpPr/>
            <p:nvPr/>
          </p:nvSpPr>
          <p:spPr>
            <a:xfrm>
              <a:off x="12833096" y="1790700"/>
              <a:ext cx="2781300" cy="2692400"/>
            </a:xfrm>
            <a:prstGeom prst="rect">
              <a:avLst/>
            </a:prstGeom>
            <a:solidFill>
              <a:schemeClr val="dk2"/>
            </a:solidFill>
            <a:ln w="127000" cap="flat" cmpd="sng">
              <a:solidFill>
                <a:schemeClr val="accent6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5600"/>
                <a:buFont typeface="Helvetica Neue Light"/>
                <a:buNone/>
              </a:pPr>
              <a:endParaRPr sz="5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597" name="Google Shape;597;p18"/>
            <p:cNvSpPr/>
            <p:nvPr/>
          </p:nvSpPr>
          <p:spPr>
            <a:xfrm>
              <a:off x="13276157" y="1994967"/>
              <a:ext cx="1905001" cy="21544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14000"/>
                <a:buFont typeface="Ubuntu"/>
                <a:buNone/>
              </a:pPr>
              <a:r>
                <a:rPr lang="en-US" sz="14000" b="1" i="0" u="none" strike="noStrike" cap="none">
                  <a:solidFill>
                    <a:srgbClr val="FFFFFF"/>
                  </a:solidFill>
                  <a:latin typeface="Ubuntu"/>
                  <a:ea typeface="Ubuntu"/>
                  <a:cs typeface="Ubuntu"/>
                  <a:sym typeface="Ubuntu"/>
                </a:rPr>
                <a:t>W</a:t>
              </a:r>
              <a:endParaRPr/>
            </a:p>
          </p:txBody>
        </p:sp>
      </p:grpSp>
      <p:cxnSp>
        <p:nvCxnSpPr>
          <p:cNvPr id="604" name="Google Shape;604;p18"/>
          <p:cNvCxnSpPr/>
          <p:nvPr/>
        </p:nvCxnSpPr>
        <p:spPr>
          <a:xfrm flipH="1">
            <a:off x="12189962" y="2312241"/>
            <a:ext cx="2" cy="10948322"/>
          </a:xfrm>
          <a:prstGeom prst="straightConnector1">
            <a:avLst/>
          </a:prstGeom>
          <a:noFill/>
          <a:ln w="38100" cap="flat" cmpd="sng">
            <a:solidFill>
              <a:schemeClr val="accent3"/>
            </a:solidFill>
            <a:prstDash val="solid"/>
            <a:miter lim="400000"/>
            <a:headEnd type="none" w="sm" len="sm"/>
            <a:tailEnd type="none" w="sm" len="sm"/>
          </a:ln>
        </p:spPr>
      </p:cxnSp>
      <p:grpSp>
        <p:nvGrpSpPr>
          <p:cNvPr id="23" name="Group 22">
            <a:extLst>
              <a:ext uri="{FF2B5EF4-FFF2-40B4-BE49-F238E27FC236}">
                <a16:creationId xmlns:a16="http://schemas.microsoft.com/office/drawing/2014/main" id="{DA882B1F-E917-9D24-B638-5AAD7E3907DE}"/>
              </a:ext>
            </a:extLst>
          </p:cNvPr>
          <p:cNvGrpSpPr/>
          <p:nvPr/>
        </p:nvGrpSpPr>
        <p:grpSpPr>
          <a:xfrm>
            <a:off x="608122" y="8032905"/>
            <a:ext cx="2781300" cy="2692400"/>
            <a:chOff x="608122" y="7654772"/>
            <a:chExt cx="2781300" cy="2692400"/>
          </a:xfrm>
        </p:grpSpPr>
        <p:sp>
          <p:nvSpPr>
            <p:cNvPr id="2" name="Google Shape;609;p19">
              <a:extLst>
                <a:ext uri="{FF2B5EF4-FFF2-40B4-BE49-F238E27FC236}">
                  <a16:creationId xmlns:a16="http://schemas.microsoft.com/office/drawing/2014/main" id="{0F802ACD-9235-A608-10DB-1926ABCEC3BA}"/>
                </a:ext>
              </a:extLst>
            </p:cNvPr>
            <p:cNvSpPr/>
            <p:nvPr/>
          </p:nvSpPr>
          <p:spPr>
            <a:xfrm>
              <a:off x="608122" y="7654772"/>
              <a:ext cx="2781300" cy="2692400"/>
            </a:xfrm>
            <a:prstGeom prst="rect">
              <a:avLst/>
            </a:prstGeom>
            <a:solidFill>
              <a:schemeClr val="dk2"/>
            </a:solidFill>
            <a:ln w="127000" cap="flat" cmpd="sng">
              <a:solidFill>
                <a:schemeClr val="accent6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5600"/>
                <a:buFont typeface="Helvetica Neue Light"/>
                <a:buNone/>
              </a:pPr>
              <a:endParaRPr sz="5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3" name="Google Shape;616;p19">
              <a:extLst>
                <a:ext uri="{FF2B5EF4-FFF2-40B4-BE49-F238E27FC236}">
                  <a16:creationId xmlns:a16="http://schemas.microsoft.com/office/drawing/2014/main" id="{4DFB3449-BD6A-25B5-A8F4-3AD7409CE5A1}"/>
                </a:ext>
              </a:extLst>
            </p:cNvPr>
            <p:cNvSpPr/>
            <p:nvPr/>
          </p:nvSpPr>
          <p:spPr>
            <a:xfrm>
              <a:off x="1330583" y="7917404"/>
              <a:ext cx="1346201" cy="21544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0"/>
                <a:buFont typeface="Ubuntu"/>
                <a:buNone/>
              </a:pPr>
              <a:r>
                <a:rPr lang="en-US" sz="14000" b="1" i="0" u="none" strike="noStrike" cap="none">
                  <a:solidFill>
                    <a:schemeClr val="lt1"/>
                  </a:solidFill>
                  <a:latin typeface="Ubuntu"/>
                  <a:ea typeface="Ubuntu"/>
                  <a:cs typeface="Ubuntu"/>
                  <a:sym typeface="Ubuntu"/>
                </a:rPr>
                <a:t>O</a:t>
              </a:r>
              <a:endParaRPr/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06D6FDBA-2AC1-30D6-3002-B91A3869E444}"/>
              </a:ext>
            </a:extLst>
          </p:cNvPr>
          <p:cNvSpPr txBox="1"/>
          <p:nvPr/>
        </p:nvSpPr>
        <p:spPr>
          <a:xfrm>
            <a:off x="3783360" y="7859059"/>
            <a:ext cx="68935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dirty="0">
                <a:latin typeface="Roboto Condensed" panose="02000000000000000000" pitchFamily="2" charset="0"/>
              </a:rPr>
              <a:t>Возможности </a:t>
            </a:r>
            <a:endParaRPr lang="ru-RU" sz="3600" b="1" i="0" dirty="0">
              <a:effectLst/>
              <a:latin typeface="Roboto Condensed" panose="02000000000000000000" pitchFamily="2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4C8199A-10A2-E5D6-211F-256C79F2DBA9}"/>
              </a:ext>
            </a:extLst>
          </p:cNvPr>
          <p:cNvSpPr txBox="1"/>
          <p:nvPr/>
        </p:nvSpPr>
        <p:spPr>
          <a:xfrm>
            <a:off x="16014856" y="2494716"/>
            <a:ext cx="6983545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Дорогие продукты: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 Продукты Apple часто воспринимаются как роскошь из-за их высокой стоимости. В результате они рассматриваются как центр только для высокооплачиваемых клиентов.</a:t>
            </a:r>
          </a:p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Несовместимость с другим программным обеспечением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: продукты Apple не поддерживают другие программные технологии, что делает их несовместимыми с широким спектром устройств. В целом, когда вы покупаете гаджет Apple, вы входите во вселенную Apple и должны придерживаться только Apple. Это оказывает значительное влияние на принятие решений потребителями.</a:t>
            </a:r>
          </a:p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Зависимость от нескольких продуктов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: По сравнению со своими ближайшими конкурентами, Microsoft и Google, Apple имеет только 7-8 продуктов в своем портфеле. В результате зависимость Apple от каждого из своих продуктов чрезвычайно сильна. Если один продукт выйдет из строя, Apple понесет 10% потерь.</a:t>
            </a:r>
          </a:p>
        </p:txBody>
      </p:sp>
      <p:grpSp>
        <p:nvGrpSpPr>
          <p:cNvPr id="20" name="Group 19">
            <a:extLst>
              <a:ext uri="{FF2B5EF4-FFF2-40B4-BE49-F238E27FC236}">
                <a16:creationId xmlns:a16="http://schemas.microsoft.com/office/drawing/2014/main" id="{F7E63CAF-A0FB-AE50-2EA3-26CD0982FE45}"/>
              </a:ext>
            </a:extLst>
          </p:cNvPr>
          <p:cNvGrpSpPr/>
          <p:nvPr/>
        </p:nvGrpSpPr>
        <p:grpSpPr>
          <a:xfrm>
            <a:off x="12833096" y="8032905"/>
            <a:ext cx="2781300" cy="2692400"/>
            <a:chOff x="12833096" y="7630569"/>
            <a:chExt cx="2781300" cy="2692400"/>
          </a:xfrm>
        </p:grpSpPr>
        <p:sp>
          <p:nvSpPr>
            <p:cNvPr id="9" name="Google Shape;623;p19">
              <a:extLst>
                <a:ext uri="{FF2B5EF4-FFF2-40B4-BE49-F238E27FC236}">
                  <a16:creationId xmlns:a16="http://schemas.microsoft.com/office/drawing/2014/main" id="{CF1A4AEE-A723-94F9-993A-A742A3FCABBC}"/>
                </a:ext>
              </a:extLst>
            </p:cNvPr>
            <p:cNvSpPr/>
            <p:nvPr/>
          </p:nvSpPr>
          <p:spPr>
            <a:xfrm>
              <a:off x="12833096" y="7630569"/>
              <a:ext cx="2781300" cy="2692400"/>
            </a:xfrm>
            <a:prstGeom prst="rect">
              <a:avLst/>
            </a:prstGeom>
            <a:solidFill>
              <a:schemeClr val="dk2"/>
            </a:solidFill>
            <a:ln w="127000" cap="flat" cmpd="sng">
              <a:solidFill>
                <a:schemeClr val="accent6"/>
              </a:solidFill>
              <a:prstDash val="solid"/>
              <a:miter lim="400000"/>
              <a:headEnd type="none" w="sm" len="sm"/>
              <a:tailEnd type="none" w="sm" len="sm"/>
            </a:ln>
          </p:spPr>
          <p:txBody>
            <a:bodyPr spcFirstLastPara="1" wrap="square" lIns="50800" tIns="50800" rIns="50800" bIns="508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FFFFFF"/>
                </a:buClr>
                <a:buSzPts val="5600"/>
                <a:buFont typeface="Helvetica Neue Light"/>
                <a:buNone/>
              </a:pPr>
              <a:endParaRPr sz="5600" b="0" i="0" u="none" strike="noStrike" cap="none">
                <a:solidFill>
                  <a:schemeClr val="dk1"/>
                </a:solidFill>
                <a:latin typeface="Helvetica Neue"/>
                <a:ea typeface="Helvetica Neue"/>
                <a:cs typeface="Helvetica Neue"/>
                <a:sym typeface="Helvetica Neue"/>
              </a:endParaRPr>
            </a:p>
          </p:txBody>
        </p:sp>
        <p:sp>
          <p:nvSpPr>
            <p:cNvPr id="10" name="Google Shape;629;p19">
              <a:extLst>
                <a:ext uri="{FF2B5EF4-FFF2-40B4-BE49-F238E27FC236}">
                  <a16:creationId xmlns:a16="http://schemas.microsoft.com/office/drawing/2014/main" id="{CD2BA395-5665-04C7-D374-9787E21BA4DF}"/>
                </a:ext>
              </a:extLst>
            </p:cNvPr>
            <p:cNvSpPr/>
            <p:nvPr/>
          </p:nvSpPr>
          <p:spPr>
            <a:xfrm>
              <a:off x="13276157" y="7893201"/>
              <a:ext cx="1905001" cy="215443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14000"/>
                <a:buFont typeface="Ubuntu"/>
                <a:buNone/>
              </a:pPr>
              <a:r>
                <a:rPr lang="en-US" sz="14000" b="1" i="0" u="none" strike="noStrike" cap="none">
                  <a:solidFill>
                    <a:schemeClr val="lt1"/>
                  </a:solidFill>
                  <a:latin typeface="Ubuntu"/>
                  <a:ea typeface="Ubuntu"/>
                  <a:cs typeface="Ubuntu"/>
                  <a:sym typeface="Ubuntu"/>
                </a:rPr>
                <a:t>T</a:t>
              </a:r>
              <a:endParaRPr/>
            </a:p>
          </p:txBody>
        </p: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00C229AB-8891-475E-8442-B5495C55FCFC}"/>
              </a:ext>
            </a:extLst>
          </p:cNvPr>
          <p:cNvSpPr txBox="1"/>
          <p:nvPr/>
        </p:nvSpPr>
        <p:spPr>
          <a:xfrm>
            <a:off x="3783360" y="8634091"/>
            <a:ext cx="8047227" cy="36933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Умные носимые технологии и технологический прогресс: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 у Apple есть возможность выйти за рамки Apple Watch и Air Pods для создания интеллектуальных носимых технологий, которые, как ожидается, будут стоить более 27 миллиардов долларов. — Ожидается, что бренд будет более изощренным в MacBook, iPhone, iPad и iWatch (Gupta, 2022).</a:t>
            </a:r>
          </a:p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Обширная дистрибьюторская сеть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: Apple Inc. имеет возможность расширить свою дистрибьюторскую сеть. Дистрибьюторская сеть Apple в настоящее время довольно ограничена, что оставляет место для расширения (Gupta, 2022).</a:t>
            </a:r>
          </a:p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Расширение музыкальных потоковых сервисов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: развивающиеся экономики имеют огромное население и переживают значительный экономический рост, что означает, что есть несколько перспектив для расширения. Apple уже объявила о планах расширить свои сервисы потоковой передачи музыки на 52 растущих африканских и ближневосточных региона (Gupta, 2022).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7C83B00-EA20-04A6-2A0F-5A3BA7340717}"/>
              </a:ext>
            </a:extLst>
          </p:cNvPr>
          <p:cNvSpPr txBox="1"/>
          <p:nvPr/>
        </p:nvSpPr>
        <p:spPr>
          <a:xfrm>
            <a:off x="16014856" y="8634091"/>
            <a:ext cx="7718421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После вспышки коронавируса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: Apple передает свое производство на аутсорсинг в Китай. Кроме того, на долю Китая пришлось 18% от выручки компании в размере 365 миллиардов долларов, которая считается большим рынком для Apple. В результате эта вспышка окажет значительное влияние на ее годовую прибыльность (Gupta, 2022).</a:t>
            </a:r>
          </a:p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Усиление конкуренции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: по мере развития технологий Apple Inc. сталкивается с жесткой конкуренцией со стороны таких компаний, как Samsung, Google и Dell. В результате они должны либо приступить к новым технологическим прорывам, либо пересмотреть свою ценовую стратегию (Gupta, 2022).</a:t>
            </a:r>
          </a:p>
          <a:p>
            <a:pPr algn="l"/>
            <a:r>
              <a:rPr lang="ru-RU" sz="1800" b="1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Проникновение на рынок</a:t>
            </a:r>
            <a:r>
              <a:rPr lang="ru-RU" sz="1800" b="0" i="0" dirty="0">
                <a:solidFill>
                  <a:srgbClr val="565661"/>
                </a:solidFill>
                <a:effectLst/>
                <a:latin typeface="Roboto Condensed" panose="02000000000000000000" pitchFamily="2" charset="0"/>
              </a:rPr>
              <a:t>: по данным Gupta (2022), на рынке смартфонов произошел существенный сдвиг с проникновением других брендов, таких как Samsung, HTC и Lenovo использует программное обеспечение Android для производства новых смартфонов. В настоящее время Android занимает 47,5% доли рынка, тогда как iPhone имеет долю рынка 42% (Bhasin, 2020).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AE4D763-B00D-7A6C-AFEA-E569A60F9686}"/>
              </a:ext>
            </a:extLst>
          </p:cNvPr>
          <p:cNvSpPr txBox="1"/>
          <p:nvPr/>
        </p:nvSpPr>
        <p:spPr>
          <a:xfrm>
            <a:off x="16014856" y="7859059"/>
            <a:ext cx="68935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dirty="0">
                <a:latin typeface="Roboto Condensed" panose="02000000000000000000" pitchFamily="2" charset="0"/>
              </a:rPr>
              <a:t>Угрозы</a:t>
            </a:r>
            <a:endParaRPr lang="ru-RU" sz="3600" b="1" i="0" dirty="0">
              <a:effectLst/>
              <a:latin typeface="Roboto Condensed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F3ADD9C-CDC9-EEBD-90F5-2E1F4B7E3E73}"/>
              </a:ext>
            </a:extLst>
          </p:cNvPr>
          <p:cNvSpPr txBox="1"/>
          <p:nvPr/>
        </p:nvSpPr>
        <p:spPr>
          <a:xfrm>
            <a:off x="16014856" y="1848385"/>
            <a:ext cx="68935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dirty="0">
                <a:latin typeface="Roboto Condensed" panose="02000000000000000000" pitchFamily="2" charset="0"/>
              </a:rPr>
              <a:t>Слабые стороны</a:t>
            </a:r>
            <a:endParaRPr lang="ru-RU" sz="3600" b="1" i="0" dirty="0">
              <a:effectLst/>
              <a:latin typeface="Roboto Condensed" panose="02000000000000000000" pitchFamily="2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C9FC9B3-EB3E-6424-81F3-5CBD45692CD3}"/>
              </a:ext>
            </a:extLst>
          </p:cNvPr>
          <p:cNvSpPr txBox="1"/>
          <p:nvPr/>
        </p:nvSpPr>
        <p:spPr>
          <a:xfrm>
            <a:off x="3783360" y="1848385"/>
            <a:ext cx="689356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ru-RU" sz="3600" b="1" dirty="0">
                <a:latin typeface="Roboto Condensed" panose="02000000000000000000" pitchFamily="2" charset="0"/>
              </a:rPr>
              <a:t>Сильные стороны</a:t>
            </a:r>
            <a:endParaRPr lang="ru-RU" sz="3600" b="1" i="0" dirty="0">
              <a:effectLst/>
              <a:latin typeface="Roboto Condensed" panose="02000000000000000000" pitchFamily="2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w_Template8">
  <a:themeElements>
    <a:clrScheme name="Custom 106">
      <a:dk1>
        <a:srgbClr val="2F3030"/>
      </a:dk1>
      <a:lt1>
        <a:srgbClr val="FEFFFF"/>
      </a:lt1>
      <a:dk2>
        <a:srgbClr val="2F3030"/>
      </a:dk2>
      <a:lt2>
        <a:srgbClr val="FEFFFF"/>
      </a:lt2>
      <a:accent1>
        <a:srgbClr val="FEFFFF"/>
      </a:accent1>
      <a:accent2>
        <a:srgbClr val="F4F4F4"/>
      </a:accent2>
      <a:accent3>
        <a:srgbClr val="E1E1E3"/>
      </a:accent3>
      <a:accent4>
        <a:srgbClr val="C4C2C2"/>
      </a:accent4>
      <a:accent5>
        <a:srgbClr val="A19F9F"/>
      </a:accent5>
      <a:accent6>
        <a:srgbClr val="C1F0FE"/>
      </a:accent6>
      <a:hlink>
        <a:srgbClr val="E1E1E3"/>
      </a:hlink>
      <a:folHlink>
        <a:srgbClr val="C4C2C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ew_Template8">
  <a:themeElements>
    <a:clrScheme name="New_Template8">
      <a:dk1>
        <a:srgbClr val="000000"/>
      </a:dk1>
      <a:lt1>
        <a:srgbClr val="FFFFFF"/>
      </a:lt1>
      <a:dk2>
        <a:srgbClr val="5B5854"/>
      </a:dk2>
      <a:lt2>
        <a:srgbClr val="C9C3BA"/>
      </a:lt2>
      <a:accent1>
        <a:srgbClr val="708CA5"/>
      </a:accent1>
      <a:accent2>
        <a:srgbClr val="80A7A7"/>
      </a:accent2>
      <a:accent3>
        <a:srgbClr val="98A66D"/>
      </a:accent3>
      <a:accent4>
        <a:srgbClr val="CF9E5B"/>
      </a:accent4>
      <a:accent5>
        <a:srgbClr val="C87C6D"/>
      </a:accent5>
      <a:accent6>
        <a:srgbClr val="837B9A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652</Words>
  <Application>Microsoft Office PowerPoint</Application>
  <PresentationFormat>Custom</PresentationFormat>
  <Paragraphs>22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Roboto Condensed</vt:lpstr>
      <vt:lpstr>Helvetica Neue</vt:lpstr>
      <vt:lpstr>Arial</vt:lpstr>
      <vt:lpstr>Ubuntu</vt:lpstr>
      <vt:lpstr>Helvetica Neue Light</vt:lpstr>
      <vt:lpstr>New_Template8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modified xsi:type="dcterms:W3CDTF">2023-10-31T07:41:16Z</dcterms:modified>
</cp:coreProperties>
</file>